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"/>
  </p:notesMasterIdLst>
  <p:handoutMasterIdLst>
    <p:handoutMasterId r:id="rId5"/>
  </p:handoutMasterIdLst>
  <p:sldIdLst>
    <p:sldId id="346" r:id="rId2"/>
    <p:sldId id="34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6"/>
            <p14:sldId id="347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2449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90" d="100"/>
          <a:sy n="90" d="100"/>
        </p:scale>
        <p:origin x="1219" y="72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5. 05. 2022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5. 05. 2022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3756-D71F-4B6F-9096-CAB9297902C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9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3756-D71F-4B6F-9096-CAB9297902C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97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da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47573"/>
              </p:ext>
            </p:extLst>
          </p:nvPr>
        </p:nvGraphicFramePr>
        <p:xfrm>
          <a:off x="251520" y="685247"/>
          <a:ext cx="8751016" cy="6080760"/>
        </p:xfrm>
        <a:graphic>
          <a:graphicData uri="http://schemas.openxmlformats.org/drawingml/2006/table">
            <a:tbl>
              <a:tblPr firstRow="1" bandRow="1"/>
              <a:tblGrid>
                <a:gridCol w="161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662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477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 Current 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ESA data base – </a:t>
                      </a:r>
                      <a:r>
                        <a:rPr lang="en-US" sz="1100" b="1" dirty="0"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www.ESAdata.org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The Flange Gasket database </a:t>
                      </a:r>
                      <a:r>
                        <a:rPr lang="en-GB" sz="1100" baseline="0" dirty="0">
                          <a:hlinkClick r:id="rId3"/>
                        </a:rPr>
                        <a:t>www.esadata.org</a:t>
                      </a:r>
                      <a:r>
                        <a:rPr lang="en-GB" sz="1100" baseline="0" dirty="0"/>
                        <a:t>  is live,  serviced and maintained by Co. </a:t>
                      </a:r>
                      <a:r>
                        <a:rPr lang="en-GB" sz="1100" baseline="0" dirty="0" err="1"/>
                        <a:t>Amtec</a:t>
                      </a:r>
                      <a:r>
                        <a:rPr lang="en-GB" sz="1100" baseline="0" dirty="0"/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New templates have been worked out and the data has been transferred.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Additional information about bore intrusion, load capability and a link to the manufacturer’s website will be added to the datasheets. </a:t>
                      </a:r>
                      <a:endParaRPr lang="en-GB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err="1"/>
                        <a:t>Amtec</a:t>
                      </a:r>
                      <a:r>
                        <a:rPr lang="en-GB" sz="1100" dirty="0"/>
                        <a:t> is working internally on the new filter options and a first draft of the database to be released.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/>
                        <a:t>ESAdata.org taskforce members to be voted for the next 3 </a:t>
                      </a:r>
                      <a:r>
                        <a:rPr lang="de-DE" sz="1100" b="0" dirty="0" err="1"/>
                        <a:t>years</a:t>
                      </a:r>
                      <a:r>
                        <a:rPr lang="de-DE" sz="1100" b="0" dirty="0"/>
                        <a:t>.</a:t>
                      </a:r>
                      <a:endParaRPr lang="en-US" sz="11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Taskforce -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Flange Gaskets Training Course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Six chapters or 120 slides reviewed.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chapters send to Tuneful to obtain a quote to produce a final version with voiceover.  </a:t>
                      </a:r>
                      <a:endParaRPr lang="en-GB" sz="11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Sandy to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continue on the four remaining chapters for voice over preparation.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Budget 2023 - € 8000,-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SVdB</a:t>
                      </a: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All – Ongoing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968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GB" sz="1100" b="1" dirty="0"/>
                        <a:t>PFAS Legislation Update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ESA PFAS article for Valve World magazine to be published in May.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err="1"/>
                        <a:t>Esa</a:t>
                      </a:r>
                      <a:r>
                        <a:rPr lang="en-GB" sz="1100" dirty="0"/>
                        <a:t> is working with Plastics Europe and CEFIC on the issue.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ESA submitted new position statement on PFAS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ESA is also participating in the EU consultation regarding a REACH update.</a:t>
                      </a:r>
                      <a:endParaRPr lang="en-GB" sz="110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PFAS Taskforce -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Drinking Water Directive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>
                          <a:sym typeface="Wingdings" panose="05000000000000000000" pitchFamily="2" charset="2"/>
                        </a:rPr>
                        <a:t>EDW proposes test similar to 4MS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i="0" dirty="0">
                          <a:sym typeface="Wingdings" panose="05000000000000000000" pitchFamily="2" charset="2"/>
                        </a:rPr>
                        <a:t>Harmonisation by one single test across EU  ESA proposal and committed to follow EDW plan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>
                          <a:sym typeface="Wingdings" panose="05000000000000000000" pitchFamily="2" charset="2"/>
                        </a:rPr>
                        <a:t>EDW Plenary meeting 14/01/2022 with emphasis on Positive list, however definition nor structure has been defined yet.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>
                          <a:sym typeface="Wingdings" panose="05000000000000000000" pitchFamily="2" charset="2"/>
                        </a:rPr>
                        <a:t>Last  EDW plenary meeting on  01/04/  no MoM received yet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>
                          <a:sym typeface="Wingdings" panose="05000000000000000000" pitchFamily="2" charset="2"/>
                        </a:rPr>
                        <a:t>New working structure decided on 14/01.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>
                          <a:sym typeface="Wingdings" panose="05000000000000000000" pitchFamily="2" charset="2"/>
                        </a:rPr>
                        <a:t>WG for substances, materials, products with target dates 01/2024 up to 2025.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MN -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22196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Sealing Association  2022 Projects and Tasks for Divisions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Division:  Flange Gaskets</a:t>
            </a:r>
            <a:r>
              <a:rPr lang="de-DE" sz="1300" dirty="0">
                <a:solidFill>
                  <a:srgbClr val="224498"/>
                </a:solidFill>
                <a:latin typeface="Arial"/>
              </a:rPr>
              <a:t>                                                                    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Chairman: Sandy Van den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Broeck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2449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1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25556"/>
              </p:ext>
            </p:extLst>
          </p:nvPr>
        </p:nvGraphicFramePr>
        <p:xfrm>
          <a:off x="179513" y="1180452"/>
          <a:ext cx="8751016" cy="4940999"/>
        </p:xfrm>
        <a:graphic>
          <a:graphicData uri="http://schemas.openxmlformats.org/drawingml/2006/table">
            <a:tbl>
              <a:tblPr firstRow="1" bandRow="1"/>
              <a:tblGrid>
                <a:gridCol w="161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662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477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 Current 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200" b="1" dirty="0"/>
                        <a:t>KTW Drinking Water Guideline Germany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Changes in the KTW guideline.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Products are placed in risk groups depending on their surface contact area in the application. Gaskets mainly fall into group P3 &lt; 1% media contact. For this group no requirements comply, except for microbiological requirements.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200" dirty="0">
                          <a:sym typeface="Wingdings" panose="05000000000000000000" pitchFamily="2" charset="2"/>
                        </a:rPr>
                        <a:t>Separate taskforce meeting to discuss in more detail.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Taskforce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team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Alternative Energy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business opportunities in the field of alternative energy should be investigated, i.e. hydrogen applications, solar thermal energy,..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Alberto Rocca gave a presentation about hydrogen applications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 members are more than welcome to come up with suggestions for possible project work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 -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968586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Articles for publication in Valve World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Dick Pronk article on corrosion published February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Francesca Torriani article on Oxygen service published for April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ESA PFAS article to be published in May.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Randy Wacker forwarded his article draft about ASME gasket factors to Ralf. Revised by Division members and forwarded to Valve World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More volunteers required to write some articles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SVdB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-12/22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99">
                <a:tc>
                  <a:txBody>
                    <a:bodyPr/>
                    <a:lstStyle/>
                    <a:p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22196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Sealing Association  2022 Projects and Tasks for Divisions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Division:  Flange Gaskets</a:t>
            </a:r>
            <a:endParaRPr kumimoji="0" lang="sl-SI" sz="1300" b="0" i="0" u="none" strike="noStrike" kern="1200" cap="none" spc="0" normalizeH="0" baseline="0" noProof="0" dirty="0">
              <a:ln>
                <a:noFill/>
              </a:ln>
              <a:solidFill>
                <a:srgbClr val="22449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Chairman: Sandy Van den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Broeck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2449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50293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524</Words>
  <Application>Microsoft Office PowerPoint</Application>
  <PresentationFormat>On-screen Show (4:3)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1_ESA_Template Light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76</cp:revision>
  <dcterms:created xsi:type="dcterms:W3CDTF">2016-10-18T11:27:22Z</dcterms:created>
  <dcterms:modified xsi:type="dcterms:W3CDTF">2022-05-05T15:24:13Z</dcterms:modified>
</cp:coreProperties>
</file>