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34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riginal" id="{D66E373A-A063-45FB-A7B2-F218BBE3E1AE}">
          <p14:sldIdLst>
            <p14:sldId id="345"/>
          </p14:sldIdLst>
        </p14:section>
        <p14:section name="Light" id="{A60C51BB-2C29-0F4F-A1D4-27F91BBB30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70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pos="5194">
          <p15:clr>
            <a:srgbClr val="A4A3A4"/>
          </p15:clr>
        </p15:guide>
        <p15:guide id="7" pos="4785">
          <p15:clr>
            <a:srgbClr val="A4A3A4"/>
          </p15:clr>
        </p15:guide>
        <p15:guide id="8" pos="2835">
          <p15:clr>
            <a:srgbClr val="A4A3A4"/>
          </p15:clr>
        </p15:guide>
        <p15:guide id="9" pos="1021">
          <p15:clr>
            <a:srgbClr val="A4A3A4"/>
          </p15:clr>
        </p15:guide>
        <p15:guide id="10" pos="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Muth Zupanc" initials="P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DFDFD"/>
    <a:srgbClr val="224498"/>
    <a:srgbClr val="2F3336"/>
    <a:srgbClr val="EAD5C2"/>
    <a:srgbClr val="F28564"/>
    <a:srgbClr val="DF1E5D"/>
    <a:srgbClr val="F08565"/>
    <a:srgbClr val="E0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78" d="100"/>
          <a:sy n="78" d="100"/>
        </p:scale>
        <p:origin x="859" y="58"/>
      </p:cViewPr>
      <p:guideLst>
        <p:guide orient="horz" pos="2160"/>
        <p:guide pos="2880"/>
        <p:guide orient="horz" pos="2070"/>
        <p:guide orient="horz" pos="890"/>
        <p:guide orient="horz" pos="1026"/>
        <p:guide pos="5194"/>
        <p:guide pos="4785"/>
        <p:guide pos="2835"/>
        <p:guide pos="1021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C99BD-06F5-423B-B9DE-C89B4C92355C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325C6-9785-4811-9D76-99B2C3DC1A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6963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BD42-4774-48E1-977F-AAFC644F8034}" type="datetimeFigureOut">
              <a:rPr lang="sl-SI" smtClean="0"/>
              <a:t>23. 07. 2024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3756-D71F-4B6F-9096-CAB9297902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33756-D71F-4B6F-9096-CAB9297902C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746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3671888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4941888"/>
            <a:ext cx="3816350" cy="790575"/>
          </a:xfrm>
        </p:spPr>
        <p:txBody>
          <a:bodyPr>
            <a:normAutofit/>
          </a:bodyPr>
          <a:lstStyle>
            <a:lvl1pPr marL="0" indent="0">
              <a:buNone/>
              <a:defRPr sz="32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rdi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586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467544" y="1890972"/>
            <a:ext cx="8208912" cy="4150222"/>
          </a:xfrm>
          <a:ln w="3175" cmpd="sng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sl-SI"/>
              <a:t>Kliknite ikono, če želite dodati predstavnost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3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000" y="234000"/>
            <a:ext cx="8676000" cy="6390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0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85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4748064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>
                <a:solidFill>
                  <a:srgbClr val="224498"/>
                </a:solidFill>
                <a:latin typeface="Arial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A Cover with author,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88840"/>
            <a:ext cx="7772400" cy="2088231"/>
          </a:xfrm>
        </p:spPr>
        <p:txBody>
          <a:bodyPr anchor="t" anchorCtr="0"/>
          <a:lstStyle>
            <a:lvl1pPr>
              <a:lnSpc>
                <a:spcPct val="80000"/>
              </a:lnSpc>
              <a:defRPr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444316" cy="698376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941888"/>
            <a:ext cx="4104382" cy="1223962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>
                <a:solidFill>
                  <a:srgbClr val="2F333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AUTHOR NAME SURNAME</a:t>
            </a: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quarter" idx="11" hasCustomPrompt="1"/>
          </p:nvPr>
        </p:nvSpPr>
        <p:spPr>
          <a:xfrm>
            <a:off x="5004047" y="4941888"/>
            <a:ext cx="3528765" cy="790575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sl-SI" dirty="0"/>
              <a:t>(</a:t>
            </a:r>
            <a:r>
              <a:rPr lang="sl-SI" dirty="0" err="1"/>
              <a:t>Day</a:t>
            </a:r>
            <a:r>
              <a:rPr lang="sl-SI" dirty="0"/>
              <a:t>) </a:t>
            </a:r>
            <a:r>
              <a:rPr lang="sl-SI" dirty="0" err="1"/>
              <a:t>month</a:t>
            </a:r>
            <a:r>
              <a:rPr lang="sl-SI" dirty="0"/>
              <a:t>, </a:t>
            </a:r>
            <a:r>
              <a:rPr lang="sl-SI" dirty="0" err="1"/>
              <a:t>year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84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397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24498"/>
              </a:buClr>
              <a:defRPr>
                <a:solidFill>
                  <a:srgbClr val="2F3336"/>
                </a:solidFill>
              </a:defRPr>
            </a:lvl1pPr>
            <a:lvl2pPr>
              <a:buClr>
                <a:srgbClr val="224498"/>
              </a:buClr>
              <a:defRPr>
                <a:solidFill>
                  <a:srgbClr val="2F3336"/>
                </a:solidFill>
              </a:defRPr>
            </a:lvl2pPr>
            <a:lvl3pPr>
              <a:buClr>
                <a:srgbClr val="224498"/>
              </a:buClr>
              <a:defRPr>
                <a:solidFill>
                  <a:srgbClr val="2F3336"/>
                </a:solidFill>
              </a:defRPr>
            </a:lvl3pPr>
            <a:lvl4pPr>
              <a:buClr>
                <a:srgbClr val="224498"/>
              </a:buClr>
              <a:defRPr>
                <a:solidFill>
                  <a:srgbClr val="2F3336"/>
                </a:solidFill>
              </a:defRPr>
            </a:lvl4pPr>
            <a:lvl5pPr>
              <a:buClr>
                <a:srgbClr val="224498"/>
              </a:buClr>
              <a:defRPr>
                <a:solidFill>
                  <a:srgbClr val="2F3336"/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0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bg2"/>
              </a:buClr>
              <a:buNone/>
              <a:defRPr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6220314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69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4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600199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8544" y="1600200"/>
            <a:ext cx="4028256" cy="4525963"/>
          </a:xfrm>
        </p:spPr>
        <p:txBody>
          <a:bodyPr/>
          <a:lstStyle>
            <a:lvl1pPr>
              <a:buClr>
                <a:srgbClr val="224498"/>
              </a:buClr>
              <a:defRPr sz="2800"/>
            </a:lvl1pPr>
            <a:lvl2pPr>
              <a:buClr>
                <a:srgbClr val="224498"/>
              </a:buClr>
              <a:defRPr sz="2400"/>
            </a:lvl2pPr>
            <a:lvl3pPr>
              <a:buClr>
                <a:srgbClr val="224498"/>
              </a:buClr>
              <a:defRPr sz="2000"/>
            </a:lvl3pPr>
            <a:lvl4pPr>
              <a:buClr>
                <a:srgbClr val="224498"/>
              </a:buClr>
              <a:defRPr sz="1800"/>
            </a:lvl4pPr>
            <a:lvl5pPr>
              <a:buClr>
                <a:srgbClr val="22449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s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1"/>
            <a:ext cx="3371156" cy="1368152"/>
          </a:xfrm>
        </p:spPr>
        <p:txBody>
          <a:bodyPr anchor="b"/>
          <a:lstStyle>
            <a:lvl1pPr algn="l">
              <a:defRPr sz="2000" b="1">
                <a:solidFill>
                  <a:srgbClr val="224498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442" y="908720"/>
            <a:ext cx="4669358" cy="5277049"/>
          </a:xfrm>
        </p:spPr>
        <p:txBody>
          <a:bodyPr/>
          <a:lstStyle>
            <a:lvl1pPr>
              <a:buClr>
                <a:srgbClr val="224498"/>
              </a:buClr>
              <a:defRPr sz="3200"/>
            </a:lvl1pPr>
            <a:lvl2pPr>
              <a:buClr>
                <a:srgbClr val="224498"/>
              </a:buClr>
              <a:buFont typeface="Arial" pitchFamily="34" charset="0"/>
              <a:buChar char="•"/>
              <a:defRPr sz="2800"/>
            </a:lvl2pPr>
            <a:lvl3pPr>
              <a:buClr>
                <a:srgbClr val="224498"/>
              </a:buClr>
              <a:defRPr sz="2400"/>
            </a:lvl3pPr>
            <a:lvl4pPr>
              <a:buClr>
                <a:srgbClr val="224498"/>
              </a:buClr>
              <a:buFont typeface="Arial" pitchFamily="34" charset="0"/>
              <a:buChar char="•"/>
              <a:defRPr sz="2000"/>
            </a:lvl4pPr>
            <a:lvl5pPr>
              <a:buClr>
                <a:srgbClr val="224498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492896"/>
            <a:ext cx="3371156" cy="3692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755576" y="332656"/>
            <a:ext cx="7931224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14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91258" y="6220315"/>
            <a:ext cx="5761062" cy="261610"/>
          </a:xfrm>
        </p:spPr>
        <p:txBody>
          <a:bodyPr wrap="square">
            <a:sp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sl-SI" dirty="0" err="1"/>
              <a:t>Author</a:t>
            </a:r>
            <a:r>
              <a:rPr lang="sl-SI" dirty="0"/>
              <a:t>, European Sealing </a:t>
            </a:r>
            <a:r>
              <a:rPr lang="sl-SI" dirty="0" err="1"/>
              <a:t>Association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534672" y="6220314"/>
            <a:ext cx="1152128" cy="233021"/>
          </a:xfrm>
        </p:spPr>
        <p:txBody>
          <a:bodyPr>
            <a:normAutofit/>
          </a:bodyPr>
          <a:lstStyle>
            <a:lvl1pPr marL="0" indent="0" algn="r">
              <a:buFont typeface="Arial" pitchFamily="34" charset="0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C5F01721-9DEA-40EA-8893-3F545FADE8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333375"/>
            <a:ext cx="8207375" cy="2159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sl-SI" dirty="0"/>
              <a:t>Title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endParaRPr lang="sl-S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5486400" cy="1627008"/>
          </a:xfrm>
        </p:spPr>
        <p:txBody>
          <a:bodyPr anchor="b">
            <a:normAutofit/>
          </a:bodyPr>
          <a:lstStyle>
            <a:lvl1pPr algn="l">
              <a:defRPr sz="44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99695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14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156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55365"/>
            <a:ext cx="8219256" cy="42379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22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1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rgbClr val="22449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24498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41259"/>
              </p:ext>
            </p:extLst>
          </p:nvPr>
        </p:nvGraphicFramePr>
        <p:xfrm>
          <a:off x="323528" y="952077"/>
          <a:ext cx="8496944" cy="5268237"/>
        </p:xfrm>
        <a:graphic>
          <a:graphicData uri="http://schemas.openxmlformats.org/drawingml/2006/table">
            <a:tbl>
              <a:tblPr firstRow="1" bandRow="1"/>
              <a:tblGrid>
                <a:gridCol w="127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8813421"/>
                    </a:ext>
                  </a:extLst>
                </a:gridCol>
              </a:tblGrid>
              <a:tr h="328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/>
                        <a:t> Current </a:t>
                      </a:r>
                      <a:r>
                        <a:rPr lang="en-GB" sz="1400" dirty="0"/>
                        <a:t>status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/>
                        <a:t>Next steps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Responsible/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b="0" dirty="0"/>
                        <a:t>ISO_AWI 12101 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Comments on latest draft were submitted to Colin Zegers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Latest revision mainly about test fixture design and inclusion of other media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Voting for DIS stage must be </a:t>
                      </a:r>
                      <a:r>
                        <a:rPr lang="en-US" sz="1050" kern="120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finalised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Next WG meeting Autumn 2024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– Ongoing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GB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Hydrogen Testing for Packings</a:t>
                      </a:r>
                    </a:p>
                    <a:p>
                      <a:endParaRPr lang="en-GB" sz="105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Test stand has been set-up and revised at DHBW Mannheim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ISO 15848 CO1 test for expanded graphite packing has been finished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Packing tests for PTHE packings will be performed at DHBW Mannheim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Test results will be presented at Valve World Conference in December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RV – Ongoing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66013"/>
                  </a:ext>
                </a:extLst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050" dirty="0"/>
                        <a:t>Packings Standard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The packing standard has been accepted to be developed into a CEN standard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New working group 3 has been formed in CEN/TC 197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First meeting of working group will be in May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Latest standard must be transferred into CEN standard document template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 – Ongoing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Packing Length/ Set Project</a:t>
                      </a:r>
                    </a:p>
                    <a:p>
                      <a:endParaRPr lang="en-GB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Comparison tests according to ISO 15848 CO1 at RT and 200 </a:t>
                      </a:r>
                      <a:r>
                        <a:rPr lang="de-DE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°C </a:t>
                      </a: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with PTFE packings have been performed at </a:t>
                      </a:r>
                      <a:r>
                        <a:rPr lang="en-US" sz="105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Amtec</a:t>
                      </a:r>
                      <a:endParaRPr lang="en-US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lot of extrusion and gland pressure loss was observed at temperature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New tests with added sintered PTFE discs as end rings will be performed in autumn at </a:t>
                      </a:r>
                      <a:r>
                        <a:rPr lang="en-US" sz="1050" kern="1200" baseline="0" dirty="0" err="1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Amtec</a:t>
                      </a: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RV – Ongoing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88940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GB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Articles for Valve World</a:t>
                      </a:r>
                    </a:p>
                    <a:p>
                      <a:endParaRPr lang="en-GB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Several articles have been published (Arrhenius Seal Life Prediction Project, ESA Gasket Data Base, Drinking Water Regulation, He&amp;H2 tests for graphite/PTFE gaskets, Gasket Installation)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More volunteers to write articles will be needed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050" kern="1200" baseline="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05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All – Ongoing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GB" sz="1050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93007"/>
                  </a:ext>
                </a:extLst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9393" y="191563"/>
            <a:ext cx="833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24498"/>
                </a:solidFill>
              </a:rPr>
              <a:t>European Sealing Association  2024 Projects and Tasks for Divisions</a:t>
            </a:r>
          </a:p>
          <a:p>
            <a:r>
              <a:rPr lang="en-US" sz="1300" dirty="0">
                <a:solidFill>
                  <a:srgbClr val="224498"/>
                </a:solidFill>
              </a:rPr>
              <a:t>Division:  Packings   </a:t>
            </a:r>
            <a:endParaRPr lang="sl-SI" sz="1300" dirty="0">
              <a:solidFill>
                <a:srgbClr val="224498"/>
              </a:solidFill>
            </a:endParaRPr>
          </a:p>
          <a:p>
            <a:r>
              <a:rPr lang="en-US" sz="1300" dirty="0">
                <a:solidFill>
                  <a:srgbClr val="224498"/>
                </a:solidFill>
              </a:rPr>
              <a:t>Chairman: Jakub Marczyk</a:t>
            </a:r>
          </a:p>
        </p:txBody>
      </p:sp>
    </p:spTree>
    <p:extLst>
      <p:ext uri="{BB962C8B-B14F-4D97-AF65-F5344CB8AC3E}">
        <p14:creationId xmlns:p14="http://schemas.microsoft.com/office/powerpoint/2010/main" val="187544472"/>
      </p:ext>
    </p:extLst>
  </p:cSld>
  <p:clrMapOvr>
    <a:masterClrMapping/>
  </p:clrMapOvr>
</p:sld>
</file>

<file path=ppt/theme/theme1.xml><?xml version="1.0" encoding="utf-8"?>
<a:theme xmlns:a="http://schemas.openxmlformats.org/drawingml/2006/main" name="1_ESA_Template Light">
  <a:themeElements>
    <a:clrScheme name="Custom 4">
      <a:dk1>
        <a:srgbClr val="2F3336"/>
      </a:dk1>
      <a:lt1>
        <a:srgbClr val="FFFFFF"/>
      </a:lt1>
      <a:dk2>
        <a:srgbClr val="011892"/>
      </a:dk2>
      <a:lt2>
        <a:srgbClr val="71B5F0"/>
      </a:lt2>
      <a:accent1>
        <a:srgbClr val="2C4DD4"/>
      </a:accent1>
      <a:accent2>
        <a:srgbClr val="3877DC"/>
      </a:accent2>
      <a:accent3>
        <a:srgbClr val="6A8BC0"/>
      </a:accent3>
      <a:accent4>
        <a:srgbClr val="008FFF"/>
      </a:accent4>
      <a:accent5>
        <a:srgbClr val="81BFFF"/>
      </a:accent5>
      <a:accent6>
        <a:srgbClr val="D4D4D4"/>
      </a:accent6>
      <a:hlink>
        <a:srgbClr val="7F7F7F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1" id="{284289FE-FBFF-4E31-8573-CCB47E780DD3}" vid="{55A7EF8F-D09A-4B45-B51B-23AAB039E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esa-template-simplified</Template>
  <TotalTime>0</TotalTime>
  <Words>273</Words>
  <Application>Microsoft Office PowerPoint</Application>
  <PresentationFormat>On-screen Show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1_ESA_Template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Sabrina</dc:creator>
  <cp:lastModifiedBy>Ralf Vogel</cp:lastModifiedBy>
  <cp:revision>41</cp:revision>
  <dcterms:created xsi:type="dcterms:W3CDTF">2016-10-18T11:27:22Z</dcterms:created>
  <dcterms:modified xsi:type="dcterms:W3CDTF">2024-07-23T09:42:41Z</dcterms:modified>
</cp:coreProperties>
</file>